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70" r:id="rId6"/>
    <p:sldId id="272" r:id="rId7"/>
    <p:sldId id="27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53465" y="754380"/>
            <a:ext cx="11003915" cy="5351780"/>
            <a:chOff x="1659" y="1188"/>
            <a:chExt cx="17329" cy="8428"/>
          </a:xfrm>
        </p:grpSpPr>
        <p:pic>
          <p:nvPicPr>
            <p:cNvPr id="4" name="图片 3" descr="商业布局图——机场4折页-100X210mm-01 -做图"/>
            <p:cNvPicPr>
              <a:picLocks noChangeAspect="1"/>
            </p:cNvPicPr>
            <p:nvPr/>
          </p:nvPicPr>
          <p:blipFill>
            <a:blip r:embed="rId1">
              <a:grayscl/>
            </a:blip>
            <a:stretch>
              <a:fillRect/>
            </a:stretch>
          </p:blipFill>
          <p:spPr>
            <a:xfrm>
              <a:off x="1679" y="1188"/>
              <a:ext cx="15840" cy="8428"/>
            </a:xfrm>
            <a:prstGeom prst="rect">
              <a:avLst/>
            </a:prstGeom>
            <a:solidFill>
              <a:srgbClr val="FFC000">
                <a:alpha val="46000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p:spPr>
        </p:pic>
        <p:sp>
          <p:nvSpPr>
            <p:cNvPr id="69" name="文本框 68"/>
            <p:cNvSpPr txBox="1"/>
            <p:nvPr/>
          </p:nvSpPr>
          <p:spPr>
            <a:xfrm>
              <a:off x="15206" y="9376"/>
              <a:ext cx="3782" cy="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"/>
                <a:t>计划招，目前空置</a:t>
              </a:r>
              <a:endParaRPr lang="zh-CN" altLang="en-US" sz="4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3911" y="1847"/>
              <a:ext cx="176" cy="137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735" y="2110"/>
              <a:ext cx="176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32" y="2024"/>
              <a:ext cx="191" cy="148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865" y="2445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796" y="2532"/>
              <a:ext cx="121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981" y="2988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096" y="4409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1140000">
              <a:off x="3927" y="4619"/>
              <a:ext cx="577" cy="161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797" y="317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11" y="321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258" y="329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5158" y="341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278" y="344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709" y="3651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6829" y="3696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949" y="3696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5933" y="3767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020" y="3807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6029" y="4370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170" y="418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222" y="4106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801" y="586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5753" y="5949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968" y="4547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823" y="4951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8705" y="3015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8740" y="2933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8860" y="2652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9111" y="3041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1392" y="2082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 rot="1020000">
              <a:off x="10722" y="2110"/>
              <a:ext cx="667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9894" y="4461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1440000">
              <a:off x="7766" y="1769"/>
              <a:ext cx="667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9001" y="3167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182" y="4791"/>
              <a:ext cx="120" cy="186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31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1656" y="4671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11558" y="5323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81" name="椭圆 80"/>
            <p:cNvSpPr/>
            <p:nvPr/>
          </p:nvSpPr>
          <p:spPr>
            <a:xfrm>
              <a:off x="13837" y="5036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0076" y="4226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1656" y="5016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85" name="椭圆 84"/>
            <p:cNvSpPr/>
            <p:nvPr/>
          </p:nvSpPr>
          <p:spPr>
            <a:xfrm>
              <a:off x="11783" y="4699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12699" y="4831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2819" y="4869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10572" y="4551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3175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12819" y="3443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635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15334" y="6117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 b="1">
                <a:sym typeface="+mn-ea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 rot="360000">
              <a:off x="12815" y="4651"/>
              <a:ext cx="27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 b="1">
                <a:sym typeface="+mn-ea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1212" y="5511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98" name="椭圆 97"/>
            <p:cNvSpPr/>
            <p:nvPr/>
          </p:nvSpPr>
          <p:spPr>
            <a:xfrm>
              <a:off x="10699" y="4584"/>
              <a:ext cx="120" cy="120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 b="1">
                <a:sym typeface="+mn-ea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 rot="1140000">
              <a:off x="10065" y="4961"/>
              <a:ext cx="151" cy="173"/>
            </a:xfrm>
            <a:prstGeom prst="ellipse">
              <a:avLst/>
            </a:prstGeom>
            <a:solidFill>
              <a:srgbClr val="FFC000">
                <a:alpha val="46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 b="1">
                <a:sym typeface="+mn-ea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333" y="1722"/>
              <a:ext cx="1754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001</a:t>
              </a:r>
              <a:r>
                <a:rPr lang="zh-CN" altLang="en-US" sz="300"/>
                <a:t>食品特产（含无需餐饮功能的烘焙外带或食品）</a:t>
              </a:r>
              <a:endParaRPr lang="zh-CN" altLang="en-US" sz="300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679" y="2020"/>
              <a:ext cx="1970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004</a:t>
              </a:r>
              <a:r>
                <a:rPr lang="zh-CN" altLang="en-US" sz="300"/>
                <a:t>盲盒售卖/或自助体验游乐设施/珠宝饰品/工艺礼品/玩具/彩票类</a:t>
              </a:r>
              <a:endParaRPr lang="zh-CN" altLang="en-US" sz="3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659" y="2988"/>
              <a:ext cx="1970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008</a:t>
              </a:r>
              <a:r>
                <a:rPr lang="zh-CN" altLang="en-US" sz="300"/>
                <a:t>知名品牌工艺品、丝绸等（老字号优先）</a:t>
              </a:r>
              <a:endParaRPr lang="zh-CN" altLang="en-US" sz="300"/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191" y="2652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013</a:t>
              </a:r>
              <a:r>
                <a:rPr lang="zh-CN" altLang="en-US" sz="300"/>
                <a:t>工艺礼品</a:t>
              </a:r>
              <a:r>
                <a:rPr lang="en-US" altLang="zh-CN" sz="300"/>
                <a:t>/</a:t>
              </a:r>
              <a:r>
                <a:rPr lang="zh-CN" altLang="en-US" sz="300"/>
                <a:t>电子数码/IP手办/潮玩/文创</a:t>
              </a:r>
              <a:endParaRPr lang="zh-CN" altLang="en-US" sz="300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4191" y="2799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014</a:t>
              </a:r>
              <a:r>
                <a:rPr lang="zh-CN" altLang="en-US" sz="300"/>
                <a:t>食品特产</a:t>
              </a:r>
              <a:endParaRPr lang="zh-CN" altLang="en-US" sz="300"/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258" y="3041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015</a:t>
              </a:r>
              <a:r>
                <a:rPr lang="zh-CN" altLang="en-US" sz="300"/>
                <a:t>知名品牌香化品</a:t>
              </a:r>
              <a:endParaRPr lang="zh-CN" altLang="en-US" sz="30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441" y="2110"/>
              <a:ext cx="1682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020</a:t>
              </a:r>
              <a:r>
                <a:rPr lang="zh-CN" altLang="en-US" sz="300"/>
                <a:t>知名品牌、杭州本土代表服装服饰/旅行用品/箱包/休闲生活家居/玩具礼品/网红品牌店</a:t>
              </a:r>
              <a:endParaRPr lang="zh-CN" altLang="en-US" sz="300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5441" y="2325"/>
              <a:ext cx="1682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021</a:t>
              </a:r>
              <a:r>
                <a:rPr lang="zh-CN" altLang="en-US" sz="300"/>
                <a:t>知名品牌服装服饰/旅行用品/箱包/休闲生活家居/玩具礼品/网红品牌店</a:t>
              </a:r>
              <a:endParaRPr lang="zh-CN" altLang="en-US" sz="300"/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5557" y="2532"/>
              <a:ext cx="1682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029</a:t>
              </a:r>
              <a:r>
                <a:rPr lang="zh-CN" altLang="en-US" sz="300"/>
                <a:t>文创/品牌科技数码/人工智能/休闲娱乐/休闲生活家居/玩具礼品/网红品牌店</a:t>
              </a:r>
              <a:endParaRPr lang="zh-CN" altLang="en-US" sz="3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5757" y="2732"/>
              <a:ext cx="1682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030</a:t>
              </a:r>
              <a:r>
                <a:rPr lang="zh-CN" altLang="en-US" sz="300"/>
                <a:t>文创/品牌科技数码/人工智能/休闲娱乐/休闲生活家居/玩具礼品/网红品牌店</a:t>
              </a:r>
              <a:endParaRPr lang="zh-CN" altLang="en-US" sz="300"/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5957" y="2932"/>
              <a:ext cx="168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031</a:t>
              </a:r>
              <a:r>
                <a:rPr lang="zh-CN" altLang="en-US" sz="300"/>
                <a:t>国际知名品牌直营连锁便利店/自助体验游乐设施/休闲娱乐/珠宝饰品/工艺礼品/玩具</a:t>
              </a:r>
              <a:endParaRPr lang="zh-CN" altLang="en-US" sz="300"/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6149" y="3089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032</a:t>
              </a:r>
              <a:r>
                <a:rPr lang="zh-CN" altLang="en-US" sz="300"/>
                <a:t>食品/便利店</a:t>
              </a:r>
              <a:endParaRPr lang="zh-CN" altLang="en-US" sz="30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6342" y="3227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033</a:t>
              </a:r>
              <a:r>
                <a:rPr lang="zh-CN" altLang="en-US" sz="300"/>
                <a:t>丝绸/工艺礼品/网红品牌店</a:t>
              </a:r>
              <a:endParaRPr lang="zh-CN" altLang="en-US" sz="30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681" y="3011"/>
              <a:ext cx="886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044</a:t>
              </a:r>
              <a:r>
                <a:rPr lang="zh-CN" altLang="en-US" sz="300"/>
                <a:t>知名品牌香化品</a:t>
              </a:r>
              <a:endParaRPr lang="zh-CN" altLang="en-US" sz="300"/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7582" y="2868"/>
              <a:ext cx="168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045</a:t>
              </a:r>
              <a:r>
                <a:rPr lang="zh-CN" altLang="en-US" sz="300"/>
                <a:t>丝绸/工艺礼品/玩具</a:t>
              </a:r>
              <a:r>
                <a:rPr lang="en-US" altLang="zh-CN" sz="300"/>
                <a:t>/</a:t>
              </a:r>
              <a:r>
                <a:rPr lang="zh-CN" altLang="en-US" sz="300">
                  <a:sym typeface="+mn-ea"/>
                </a:rPr>
                <a:t>网红品牌店</a:t>
              </a:r>
              <a:endParaRPr lang="zh-CN" altLang="en-US" sz="300"/>
            </a:p>
            <a:p>
              <a:endParaRPr lang="en-US" altLang="zh-CN" sz="30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7959" y="2325"/>
              <a:ext cx="1379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046</a:t>
              </a:r>
              <a:r>
                <a:rPr lang="zh-CN" altLang="en-US" sz="300">
                  <a:sym typeface="+mn-ea"/>
                </a:rPr>
                <a:t>食品特产</a:t>
              </a:r>
              <a:r>
                <a:rPr lang="en-US" altLang="zh-CN" sz="300">
                  <a:sym typeface="+mn-ea"/>
                </a:rPr>
                <a:t>/</a:t>
              </a:r>
              <a:r>
                <a:rPr lang="zh-CN" altLang="en-US" sz="300"/>
                <a:t>盲盒售卖/或自助体验游乐设施/珠宝饰品/工艺礼品/玩具/彩票类</a:t>
              </a:r>
              <a:endParaRPr lang="zh-CN" altLang="en-US" sz="300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9295" y="3161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048</a:t>
              </a:r>
              <a:r>
                <a:rPr lang="zh-CN" altLang="en-US" sz="300"/>
                <a:t>知名品牌服装饰品/箱包/丝绸/工艺品</a:t>
              </a:r>
              <a:r>
                <a:rPr lang="en-US" altLang="zh-CN" sz="300"/>
                <a:t>/</a:t>
              </a:r>
              <a:r>
                <a:rPr lang="zh-CN" altLang="en-US" sz="300"/>
                <a:t>健康产品</a:t>
              </a:r>
              <a:endParaRPr lang="zh-CN" altLang="en-US" sz="30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9452" y="3305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050</a:t>
              </a:r>
              <a:r>
                <a:rPr lang="zh-CN" altLang="en-US" sz="300"/>
                <a:t>知名品牌服装饰品/箱包/丝绸/工艺品</a:t>
              </a:r>
              <a:r>
                <a:rPr lang="en-US" altLang="zh-CN" sz="300"/>
                <a:t>/</a:t>
              </a:r>
              <a:r>
                <a:rPr lang="zh-CN" altLang="en-US" sz="300"/>
                <a:t>健康产品</a:t>
              </a:r>
              <a:endParaRPr lang="zh-CN" altLang="en-US" sz="30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0062" y="1866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085-086</a:t>
              </a:r>
              <a:r>
                <a:rPr lang="zh-CN" altLang="en-US" sz="300"/>
                <a:t>文创/丝绸/礼品</a:t>
              </a:r>
              <a:endParaRPr lang="zh-CN" altLang="en-US" sz="30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11442" y="2077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F11(2F-02)</a:t>
              </a:r>
              <a:r>
                <a:rPr lang="zh-CN" altLang="en-US" sz="300"/>
                <a:t>睡眠舱</a:t>
              </a:r>
              <a:endParaRPr lang="zh-CN" altLang="en-US" sz="30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5940" y="5805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089</a:t>
              </a:r>
              <a:r>
                <a:rPr lang="zh-CN" altLang="en-US" sz="300"/>
                <a:t>食品便利</a:t>
              </a:r>
              <a:endParaRPr lang="zh-CN" altLang="en-US" sz="30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5801" y="6021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090</a:t>
              </a:r>
              <a:r>
                <a:rPr lang="zh-CN" altLang="en-US" sz="300"/>
                <a:t>文创/丝绸/礼品</a:t>
              </a:r>
              <a:endParaRPr lang="zh-CN" altLang="en-US" sz="30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649" y="5036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093-094</a:t>
              </a:r>
              <a:r>
                <a:rPr lang="zh-CN" altLang="en-US" sz="300"/>
                <a:t>文创/丝绸/礼品</a:t>
              </a:r>
              <a:endParaRPr lang="zh-CN" altLang="en-US" sz="30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2626" y="4699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095</a:t>
              </a:r>
              <a:r>
                <a:rPr lang="zh-CN" altLang="en-US" sz="300"/>
                <a:t>综合百货（食品、特产等）</a:t>
              </a:r>
              <a:endParaRPr lang="zh-CN" altLang="en-US" sz="300"/>
            </a:p>
          </p:txBody>
        </p:sp>
        <p:sp>
          <p:nvSpPr>
            <p:cNvPr id="128" name="文本框 127"/>
            <p:cNvSpPr txBox="1"/>
            <p:nvPr/>
          </p:nvSpPr>
          <p:spPr>
            <a:xfrm rot="600000">
              <a:off x="5514" y="4794"/>
              <a:ext cx="811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bg1"/>
                  </a:solidFill>
                </a:rPr>
                <a:t>097</a:t>
              </a:r>
              <a:r>
                <a:rPr lang="zh-CN" altLang="en-US" sz="300">
                  <a:solidFill>
                    <a:schemeClr val="bg1"/>
                  </a:solidFill>
                </a:rPr>
                <a:t>食品特产</a:t>
              </a:r>
              <a:endParaRPr lang="zh-CN" altLang="en-US" sz="300">
                <a:solidFill>
                  <a:schemeClr val="bg1"/>
                </a:solidFill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4047" y="1602"/>
              <a:ext cx="1231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C01</a:t>
              </a:r>
              <a:r>
                <a:rPr lang="zh-CN" altLang="en-US" sz="300"/>
                <a:t>餐饮、服务跨界集合：可集合休闲服务娱乐等为一体的服务配套</a:t>
              </a:r>
              <a:endParaRPr lang="zh-CN" altLang="en-US" sz="30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9700" y="3591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C07(3F-44-1)</a:t>
              </a:r>
              <a:r>
                <a:rPr lang="zh-CN" altLang="en-US" sz="300">
                  <a:sym typeface="+mn-ea"/>
                </a:rPr>
                <a:t>知名品牌饮品/烘焙/糕点</a:t>
              </a:r>
              <a:endParaRPr lang="zh-CN" altLang="en-US" sz="30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9706" y="3671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C07(3F-44-2)中高端单一品牌连锁餐饮</a:t>
              </a:r>
              <a:endParaRPr lang="en-US" altLang="zh-CN" sz="30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8024" y="1639"/>
              <a:ext cx="1682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C12</a:t>
              </a:r>
              <a:r>
                <a:rPr lang="zh-CN" altLang="en-US" sz="300"/>
                <a:t>中高端品牌连锁餐饮</a:t>
              </a:r>
              <a:endParaRPr lang="zh-CN" altLang="en-US" sz="30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230" y="4087"/>
              <a:ext cx="811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bg1"/>
                  </a:solidFill>
                </a:rPr>
                <a:t>C14</a:t>
              </a:r>
              <a:r>
                <a:rPr lang="zh-CN" altLang="en-US" sz="300">
                  <a:solidFill>
                    <a:schemeClr val="bg1"/>
                  </a:solidFill>
                </a:rPr>
                <a:t>跨界集成</a:t>
              </a:r>
              <a:endParaRPr lang="zh-CN" altLang="en-US" sz="300">
                <a:solidFill>
                  <a:schemeClr val="bg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05" y="4464"/>
              <a:ext cx="120" cy="120"/>
            </a:xfrm>
            <a:prstGeom prst="ellipse">
              <a:avLst/>
            </a:prstGeom>
            <a:solidFill>
              <a:srgbClr val="FF0000">
                <a:alpha val="12000"/>
              </a:srgbClr>
            </a:solidFill>
            <a:ln w="31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endParaRPr lang="zh-CN" altLang="en-US">
                <a:sym typeface="+mn-ea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6053" y="5228"/>
              <a:ext cx="1347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tx1"/>
                  </a:solidFill>
                </a:rPr>
                <a:t>C18</a:t>
              </a:r>
              <a:r>
                <a:rPr lang="zh-CN" altLang="en-US" sz="300">
                  <a:solidFill>
                    <a:schemeClr val="tx1"/>
                  </a:solidFill>
                </a:rPr>
                <a:t>餐饮（要求必须含清真餐食）、服务跨界集合：休闲配套集合店，集合足道，采耳，美甲及快速理发结合中式茶道等为一体的服务配套综合馆</a:t>
              </a:r>
              <a:endParaRPr lang="zh-CN" altLang="en-US" sz="300">
                <a:solidFill>
                  <a:schemeClr val="tx1"/>
                </a:solidFill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9710" y="3887"/>
              <a:ext cx="1110" cy="3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062</a:t>
              </a:r>
              <a:r>
                <a:rPr lang="zh-CN" altLang="en-US" sz="300">
                  <a:sym typeface="+mn-ea"/>
                </a:rPr>
                <a:t>文创/品牌科技数码/人工智能/休闲娱乐/休闲生活家居/玩具礼品/网红品牌店</a:t>
              </a:r>
              <a:endParaRPr lang="en-US" altLang="zh-CN" sz="30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917" y="3227"/>
              <a:ext cx="1110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069</a:t>
              </a:r>
              <a:r>
                <a:rPr lang="zh-CN" altLang="en-US" sz="300">
                  <a:sym typeface="+mn-ea"/>
                </a:rPr>
                <a:t>知名连锁集团零售品牌</a:t>
              </a:r>
              <a:endParaRPr lang="zh-CN" altLang="en-US" sz="300">
                <a:sym typeface="+mn-ea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0897" y="3383"/>
              <a:ext cx="1250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070</a:t>
              </a:r>
              <a:r>
                <a:rPr lang="zh-CN" altLang="en-US" sz="300">
                  <a:sym typeface="+mn-ea"/>
                </a:rPr>
                <a:t>科技类单品牌店/旅行用品/箱包/休闲生活家居/玩具</a:t>
              </a:r>
              <a:r>
                <a:rPr lang="en-US" altLang="zh-CN" sz="300">
                  <a:sym typeface="+mn-ea"/>
                </a:rPr>
                <a:t>/</a:t>
              </a:r>
              <a:r>
                <a:rPr lang="zh-CN" altLang="en-US" sz="300">
                  <a:sym typeface="+mn-ea"/>
                </a:rPr>
                <a:t>礼品/网红品牌店</a:t>
              </a:r>
              <a:endParaRPr lang="zh-CN" altLang="en-US" sz="300">
                <a:sym typeface="+mn-ea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10881" y="3547"/>
              <a:ext cx="1250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071</a:t>
              </a:r>
              <a:r>
                <a:rPr lang="zh-CN" altLang="en-US" sz="300">
                  <a:sym typeface="+mn-ea"/>
                </a:rPr>
                <a:t>科技类单品牌店/旅行用品/箱包/休闲生活家居/玩具</a:t>
              </a:r>
              <a:r>
                <a:rPr lang="en-US" altLang="zh-CN" sz="300">
                  <a:sym typeface="+mn-ea"/>
                </a:rPr>
                <a:t>/</a:t>
              </a:r>
              <a:r>
                <a:rPr lang="zh-CN" altLang="en-US" sz="300">
                  <a:sym typeface="+mn-ea"/>
                </a:rPr>
                <a:t>礼品/网红品牌店</a:t>
              </a:r>
              <a:endParaRPr lang="zh-CN" altLang="en-US" sz="300">
                <a:sym typeface="+mn-ea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12147" y="5107"/>
              <a:ext cx="1250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074</a:t>
              </a:r>
              <a:r>
                <a:rPr lang="zh-CN" altLang="en-US" sz="300"/>
                <a:t>文创书店</a:t>
              </a:r>
              <a:endParaRPr lang="zh-CN" altLang="en-US" sz="300">
                <a:sym typeface="+mn-ea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2254" y="5252"/>
              <a:ext cx="994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075</a:t>
              </a:r>
              <a:r>
                <a:rPr lang="zh-CN" altLang="en-US" sz="300"/>
                <a:t>为特色手信/工艺礼品/玩具等零售业态</a:t>
              </a:r>
              <a:endParaRPr lang="zh-CN" altLang="en-US" sz="300"/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3523" y="5156"/>
              <a:ext cx="994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bg1"/>
                  </a:solidFill>
                </a:rPr>
                <a:t>077</a:t>
              </a:r>
              <a:r>
                <a:rPr lang="zh-CN" altLang="en-US" sz="300">
                  <a:solidFill>
                    <a:schemeClr val="bg1"/>
                  </a:solidFill>
                  <a:sym typeface="+mn-ea"/>
                </a:rPr>
                <a:t>为特色手信/工艺礼品/玩具等零售业态</a:t>
              </a:r>
              <a:endParaRPr lang="zh-CN" altLang="en-US" sz="30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31" y="4099"/>
              <a:ext cx="994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80-81</a:t>
              </a:r>
              <a:r>
                <a:rPr lang="zh-CN" altLang="en-US" sz="300"/>
                <a:t>精品零售品牌，饰品或箱包类</a:t>
              </a:r>
              <a:endParaRPr lang="zh-CN" altLang="en-US" sz="300"/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9404" y="5877"/>
              <a:ext cx="1350" cy="2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tx1"/>
                  </a:solidFill>
                </a:rPr>
                <a:t>104-105</a:t>
              </a:r>
              <a:r>
                <a:rPr lang="zh-CN" altLang="en-US" sz="300">
                  <a:solidFill>
                    <a:schemeClr val="tx1"/>
                  </a:solidFill>
                </a:rPr>
                <a:t>知名品牌珠宝配饰/老字号工艺礼品/杭州代表工艺礼品</a:t>
              </a:r>
              <a:endParaRPr lang="zh-CN" altLang="en-US" sz="300">
                <a:solidFill>
                  <a:schemeClr val="tx1"/>
                </a:solidFill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9404" y="6069"/>
              <a:ext cx="1350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tx1"/>
                  </a:solidFill>
                </a:rPr>
                <a:t>106-107</a:t>
              </a:r>
              <a:r>
                <a:rPr lang="zh-CN" altLang="en-US" sz="300">
                  <a:solidFill>
                    <a:schemeClr val="tx1"/>
                  </a:solidFill>
                </a:rPr>
                <a:t>食品特产</a:t>
              </a:r>
              <a:endParaRPr lang="zh-CN" altLang="en-US" sz="300">
                <a:solidFill>
                  <a:schemeClr val="tx1"/>
                </a:solidFill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5454" y="5949"/>
              <a:ext cx="994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>
                  <a:solidFill>
                    <a:schemeClr val="bg1"/>
                  </a:solidFill>
                </a:rPr>
                <a:t>DD-03</a:t>
              </a:r>
              <a:r>
                <a:rPr lang="zh-CN" altLang="en-US" sz="300">
                  <a:solidFill>
                    <a:schemeClr val="bg1"/>
                  </a:solidFill>
                </a:rPr>
                <a:t>便利店</a:t>
              </a:r>
              <a:endParaRPr lang="zh-CN" altLang="en-US" sz="300">
                <a:solidFill>
                  <a:schemeClr val="bg1"/>
                </a:solidFill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2931" y="3377"/>
              <a:ext cx="994" cy="2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300"/>
                <a:t>DD-02</a:t>
              </a:r>
              <a:r>
                <a:rPr lang="zh-CN" altLang="en-US" sz="300"/>
                <a:t>便利店</a:t>
              </a:r>
              <a:endParaRPr lang="zh-CN" altLang="en-US" sz="300"/>
            </a:p>
          </p:txBody>
        </p:sp>
      </p:grpSp>
      <p:sp>
        <p:nvSpPr>
          <p:cNvPr id="3" name="矩形 2"/>
          <p:cNvSpPr/>
          <p:nvPr/>
        </p:nvSpPr>
        <p:spPr>
          <a:xfrm rot="900000">
            <a:off x="4164965" y="2333625"/>
            <a:ext cx="75565" cy="75565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6165" y="1424940"/>
            <a:ext cx="125095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005</a:t>
            </a:r>
            <a:r>
              <a:rPr lang="zh-CN" altLang="en-US" sz="300"/>
              <a:t>电子数码/IP手办/潮玩/文创</a:t>
            </a:r>
            <a:endParaRPr lang="zh-CN" altLang="en-US" sz="300"/>
          </a:p>
        </p:txBody>
      </p:sp>
      <p:sp>
        <p:nvSpPr>
          <p:cNvPr id="6" name="文本框 5"/>
          <p:cNvSpPr txBox="1"/>
          <p:nvPr/>
        </p:nvSpPr>
        <p:spPr>
          <a:xfrm>
            <a:off x="1017905" y="1499235"/>
            <a:ext cx="125095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006</a:t>
            </a:r>
            <a:r>
              <a:rPr lang="zh-CN" altLang="en-US" sz="300"/>
              <a:t>知名品牌零售/生活产品集合/工艺礼品</a:t>
            </a:r>
            <a:endParaRPr lang="zh-CN" altLang="en-US" sz="300"/>
          </a:p>
        </p:txBody>
      </p:sp>
      <p:sp>
        <p:nvSpPr>
          <p:cNvPr id="7" name="文本框 6"/>
          <p:cNvSpPr txBox="1"/>
          <p:nvPr/>
        </p:nvSpPr>
        <p:spPr>
          <a:xfrm>
            <a:off x="2926080" y="2519045"/>
            <a:ext cx="1068070" cy="183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096</a:t>
            </a:r>
            <a:r>
              <a:rPr lang="zh-CN" altLang="en-US" sz="300"/>
              <a:t>文创/知名品牌零售/生活产品集合/杭州代表工艺礼品</a:t>
            </a:r>
            <a:endParaRPr lang="zh-CN" altLang="en-US" sz="300"/>
          </a:p>
        </p:txBody>
      </p:sp>
      <p:sp>
        <p:nvSpPr>
          <p:cNvPr id="8" name="文本框 7"/>
          <p:cNvSpPr txBox="1"/>
          <p:nvPr/>
        </p:nvSpPr>
        <p:spPr>
          <a:xfrm>
            <a:off x="4188460" y="3575685"/>
            <a:ext cx="855345" cy="183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>
                <a:solidFill>
                  <a:schemeClr val="tx1"/>
                </a:solidFill>
              </a:rPr>
              <a:t>C17米其林品牌餐饮/黑珍珠品牌餐饮/人气知名茶餐厅（非公开招商）</a:t>
            </a:r>
            <a:endParaRPr lang="en-US" altLang="zh-CN" sz="3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94960" y="3549015"/>
            <a:ext cx="85725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>
                <a:solidFill>
                  <a:schemeClr val="tx1"/>
                </a:solidFill>
              </a:rPr>
              <a:t>100</a:t>
            </a:r>
            <a:r>
              <a:rPr lang="zh-CN" altLang="en-US" sz="300">
                <a:solidFill>
                  <a:schemeClr val="tx1"/>
                </a:solidFill>
              </a:rPr>
              <a:t>食品特产</a:t>
            </a:r>
            <a:endParaRPr lang="zh-CN" altLang="en-US" sz="30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1140000">
            <a:off x="5641340" y="2966720"/>
            <a:ext cx="95885" cy="109855"/>
          </a:xfrm>
          <a:prstGeom prst="ellipse">
            <a:avLst/>
          </a:prstGeom>
          <a:solidFill>
            <a:srgbClr val="FFC000">
              <a:alpha val="46000"/>
            </a:srgbClr>
          </a:solidFill>
          <a:ln w="31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4290" y="3640455"/>
            <a:ext cx="85725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>
                <a:solidFill>
                  <a:schemeClr val="tx1"/>
                </a:solidFill>
              </a:rPr>
              <a:t>101</a:t>
            </a:r>
            <a:r>
              <a:rPr lang="zh-CN" altLang="en-US" sz="300">
                <a:solidFill>
                  <a:schemeClr val="tx1"/>
                </a:solidFill>
              </a:rPr>
              <a:t>知名品牌酒类</a:t>
            </a:r>
            <a:endParaRPr lang="zh-CN" altLang="en-US" sz="30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580000">
            <a:off x="2409825" y="192722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580000">
            <a:off x="3277235" y="206692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580000">
            <a:off x="4338320" y="225361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5580000">
            <a:off x="3828415" y="234759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5580000">
            <a:off x="2604135" y="121602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5580000">
            <a:off x="5097145" y="101917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9780000">
            <a:off x="4030980" y="2576830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9780000">
            <a:off x="3898900" y="2842260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5580000">
            <a:off x="5805170" y="290639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140000">
            <a:off x="5558155" y="3054350"/>
            <a:ext cx="76200" cy="76200"/>
          </a:xfrm>
          <a:prstGeom prst="ellipse">
            <a:avLst/>
          </a:prstGeom>
          <a:solidFill>
            <a:srgbClr val="FF0000">
              <a:alpha val="12000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56910" y="2862580"/>
            <a:ext cx="153035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">
                <a:solidFill>
                  <a:srgbClr val="FFFF00"/>
                </a:solidFill>
              </a:rPr>
              <a:t>快递</a:t>
            </a:r>
            <a:endParaRPr lang="zh-CN" altLang="en-US" sz="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商业布局图——机场4折页-100X210mm-01 -做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753110"/>
            <a:ext cx="10058400" cy="5351780"/>
          </a:xfrm>
          <a:prstGeom prst="rect">
            <a:avLst/>
          </a:prstGeom>
        </p:spPr>
      </p:pic>
      <p:pic>
        <p:nvPicPr>
          <p:cNvPr id="2" name="图片 1" descr="商业布局图——机场4折页-100X210mm-0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66800" y="753110"/>
            <a:ext cx="10058400" cy="5351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椭圆 40"/>
          <p:cNvSpPr/>
          <p:nvPr/>
        </p:nvSpPr>
        <p:spPr>
          <a:xfrm>
            <a:off x="5547360" y="3556000"/>
            <a:ext cx="76200" cy="76200"/>
          </a:xfrm>
          <a:prstGeom prst="ellipse">
            <a:avLst/>
          </a:prstGeom>
          <a:solidFill>
            <a:srgbClr val="FF0000">
              <a:alpha val="12000"/>
            </a:srgbClr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357495" y="3578225"/>
            <a:ext cx="76200" cy="76200"/>
          </a:xfrm>
          <a:prstGeom prst="ellipse">
            <a:avLst/>
          </a:prstGeom>
          <a:solidFill>
            <a:srgbClr val="FF0000">
              <a:alpha val="12000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89750" y="3839845"/>
            <a:ext cx="93980" cy="87630"/>
          </a:xfrm>
          <a:prstGeom prst="ellipse">
            <a:avLst/>
          </a:prstGeom>
          <a:solidFill>
            <a:srgbClr val="FF0000">
              <a:alpha val="12000"/>
            </a:srgbClr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03700" y="3125470"/>
            <a:ext cx="213995" cy="87630"/>
          </a:xfrm>
          <a:prstGeom prst="ellipse">
            <a:avLst/>
          </a:prstGeom>
          <a:solidFill>
            <a:srgbClr val="FF0000">
              <a:alpha val="12000"/>
            </a:srgbClr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03700" y="3213100"/>
            <a:ext cx="145415" cy="87630"/>
          </a:xfrm>
          <a:prstGeom prst="ellipse">
            <a:avLst/>
          </a:prstGeom>
          <a:solidFill>
            <a:srgbClr val="FF0000">
              <a:alpha val="12000"/>
            </a:srgbClr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49115" y="3364865"/>
            <a:ext cx="123825" cy="120015"/>
          </a:xfrm>
          <a:prstGeom prst="ellipse">
            <a:avLst/>
          </a:prstGeom>
          <a:solidFill>
            <a:srgbClr val="FF0000">
              <a:alpha val="12000"/>
            </a:srgbClr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67020" y="3308350"/>
            <a:ext cx="76200" cy="76200"/>
          </a:xfrm>
          <a:prstGeom prst="ellipse">
            <a:avLst/>
          </a:prstGeom>
          <a:solidFill>
            <a:srgbClr val="FF0000">
              <a:alpha val="12000"/>
            </a:srgbClr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105650" y="3538220"/>
            <a:ext cx="76200" cy="76200"/>
          </a:xfrm>
          <a:prstGeom prst="ellipse">
            <a:avLst/>
          </a:prstGeom>
          <a:solidFill>
            <a:srgbClr val="FFC000">
              <a:alpha val="46000"/>
            </a:srgbClr>
          </a:solidFill>
          <a:ln w="63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24" name="文本框 123"/>
          <p:cNvSpPr txBox="1"/>
          <p:nvPr/>
        </p:nvSpPr>
        <p:spPr>
          <a:xfrm>
            <a:off x="3627120" y="3597275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120</a:t>
            </a:r>
            <a:r>
              <a:rPr lang="zh-CN" altLang="en-US" sz="300"/>
              <a:t>国际知名品牌直营连锁便利店</a:t>
            </a:r>
            <a:endParaRPr lang="zh-CN" altLang="en-US" sz="300"/>
          </a:p>
        </p:txBody>
      </p:sp>
      <p:sp>
        <p:nvSpPr>
          <p:cNvPr id="10" name="文本框 9"/>
          <p:cNvSpPr txBox="1"/>
          <p:nvPr/>
        </p:nvSpPr>
        <p:spPr>
          <a:xfrm>
            <a:off x="3307080" y="2988310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C27</a:t>
            </a:r>
            <a:r>
              <a:rPr lang="zh-CN" altLang="en-US" sz="300"/>
              <a:t>中高端品牌直营连锁餐饮</a:t>
            </a:r>
            <a:endParaRPr lang="zh-CN" altLang="en-US" sz="300"/>
          </a:p>
        </p:txBody>
      </p:sp>
      <p:sp>
        <p:nvSpPr>
          <p:cNvPr id="11" name="文本框 10"/>
          <p:cNvSpPr txBox="1"/>
          <p:nvPr/>
        </p:nvSpPr>
        <p:spPr>
          <a:xfrm>
            <a:off x="3027680" y="3125470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C28</a:t>
            </a:r>
            <a:r>
              <a:rPr lang="zh-CN" altLang="en-US" sz="300"/>
              <a:t>中高端品牌直营连锁餐饮</a:t>
            </a:r>
            <a:endParaRPr lang="zh-CN" altLang="en-US" sz="300"/>
          </a:p>
        </p:txBody>
      </p:sp>
      <p:sp>
        <p:nvSpPr>
          <p:cNvPr id="12" name="文本框 11"/>
          <p:cNvSpPr txBox="1"/>
          <p:nvPr/>
        </p:nvSpPr>
        <p:spPr>
          <a:xfrm>
            <a:off x="4727575" y="3927475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C29</a:t>
            </a:r>
            <a:r>
              <a:rPr lang="zh-CN" altLang="en-US" sz="300"/>
              <a:t>知名品牌饮品/烘焙/糕点</a:t>
            </a:r>
            <a:endParaRPr lang="zh-CN" altLang="en-US" sz="300"/>
          </a:p>
        </p:txBody>
      </p:sp>
      <p:sp>
        <p:nvSpPr>
          <p:cNvPr id="13" name="文本框 12"/>
          <p:cNvSpPr txBox="1"/>
          <p:nvPr/>
        </p:nvSpPr>
        <p:spPr>
          <a:xfrm>
            <a:off x="5060950" y="3822700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C32</a:t>
            </a:r>
            <a:r>
              <a:rPr lang="zh-CN" altLang="en-US" sz="300"/>
              <a:t>知名品牌小吃、简餐</a:t>
            </a:r>
            <a:endParaRPr lang="zh-CN" altLang="en-US" sz="300"/>
          </a:p>
        </p:txBody>
      </p:sp>
      <p:sp>
        <p:nvSpPr>
          <p:cNvPr id="14" name="文本框 13"/>
          <p:cNvSpPr txBox="1"/>
          <p:nvPr/>
        </p:nvSpPr>
        <p:spPr>
          <a:xfrm>
            <a:off x="6471920" y="4030345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/>
              <a:t>F09</a:t>
            </a:r>
            <a:r>
              <a:rPr lang="zh-CN" altLang="en-US" sz="300"/>
              <a:t>临时休息区</a:t>
            </a:r>
            <a:endParaRPr lang="zh-CN" altLang="en-US" sz="300"/>
          </a:p>
        </p:txBody>
      </p:sp>
      <p:sp>
        <p:nvSpPr>
          <p:cNvPr id="15" name="文本框 14"/>
          <p:cNvSpPr txBox="1"/>
          <p:nvPr/>
        </p:nvSpPr>
        <p:spPr>
          <a:xfrm>
            <a:off x="6725285" y="3614420"/>
            <a:ext cx="1068070" cy="137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">
                <a:solidFill>
                  <a:schemeClr val="bg1"/>
                </a:solidFill>
              </a:rPr>
              <a:t>C34</a:t>
            </a:r>
            <a:r>
              <a:rPr lang="zh-CN" altLang="en-US" sz="300">
                <a:solidFill>
                  <a:schemeClr val="bg1"/>
                </a:solidFill>
              </a:rPr>
              <a:t>知名品牌休闲小食</a:t>
            </a:r>
            <a:endParaRPr lang="zh-CN" altLang="en-US" sz="300">
              <a:solidFill>
                <a:schemeClr val="bg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5580000">
            <a:off x="4395470" y="3287395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5580000">
            <a:off x="5368925" y="3478530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580000">
            <a:off x="5549265" y="3478530"/>
            <a:ext cx="75565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83410"/>
            <a:ext cx="4791710" cy="359346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/>
        </p:nvGraphicFramePr>
        <p:xfrm>
          <a:off x="838200" y="955992"/>
          <a:ext cx="2628900" cy="22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33500"/>
              </a:tblGrid>
              <a:tr h="2279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030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CF-T3-02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83460" y="3503295"/>
            <a:ext cx="2670175" cy="12026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74280" y="5476875"/>
            <a:ext cx="388493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注：场地面积以</a:t>
            </a:r>
            <a:r>
              <a:rPr lang="en-US" altLang="zh-CN" sz="1000"/>
              <a:t>Excel</a:t>
            </a:r>
            <a:r>
              <a:rPr lang="zh-CN" altLang="en-US" sz="1000"/>
              <a:t>表格为准</a:t>
            </a:r>
            <a:endParaRPr lang="zh-CN" altLang="en-US" sz="1000"/>
          </a:p>
        </p:txBody>
      </p:sp>
      <p:sp>
        <p:nvSpPr>
          <p:cNvPr id="2" name="文本框 1"/>
          <p:cNvSpPr txBox="1"/>
          <p:nvPr/>
        </p:nvSpPr>
        <p:spPr>
          <a:xfrm>
            <a:off x="7364730" y="3117850"/>
            <a:ext cx="32315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该场地无测绘图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83410"/>
            <a:ext cx="4791710" cy="359346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838200" y="955992"/>
          <a:ext cx="2628900" cy="22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33500"/>
              </a:tblGrid>
              <a:tr h="2279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C29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1F-07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68880" y="2927985"/>
            <a:ext cx="1899285" cy="12547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74280" y="5476875"/>
            <a:ext cx="388493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注：场地面积以</a:t>
            </a:r>
            <a:r>
              <a:rPr lang="en-US" altLang="zh-CN" sz="1000"/>
              <a:t>Excel</a:t>
            </a:r>
            <a:r>
              <a:rPr lang="zh-CN" altLang="en-US" sz="1000"/>
              <a:t>表格为准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95" y="2049780"/>
            <a:ext cx="2918460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J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883410"/>
            <a:ext cx="4791710" cy="359346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/>
        </p:nvGraphicFramePr>
        <p:xfrm>
          <a:off x="838200" y="955992"/>
          <a:ext cx="2628900" cy="22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33500"/>
              </a:tblGrid>
              <a:tr h="227965"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C18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en-US" altLang="zh-CN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CJ-6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51710" y="2477135"/>
            <a:ext cx="3377565" cy="11169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74280" y="5476875"/>
            <a:ext cx="388493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注：场地面积以</a:t>
            </a:r>
            <a:r>
              <a:rPr lang="en-US" altLang="zh-CN" sz="1000"/>
              <a:t>Excel</a:t>
            </a:r>
            <a:r>
              <a:rPr lang="zh-CN" altLang="en-US" sz="1000"/>
              <a:t>表格为准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90335" y="321310"/>
            <a:ext cx="5174615" cy="4763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/>
        </p:nvGraphicFramePr>
        <p:xfrm>
          <a:off x="838200" y="955992"/>
          <a:ext cx="2628900" cy="22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33500"/>
              </a:tblGrid>
              <a:tr h="227965">
                <a:tc>
                  <a:txBody>
                    <a:bodyPr/>
                    <a:p>
                      <a:pPr marL="0" indent="0" algn="ctr">
                        <a:buNone/>
                      </a:pP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buNone/>
                      </a:pPr>
                      <a:r>
                        <a:rPr lang="zh-CN" altLang="en-US" sz="1400" b="0" u="none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快递柜台</a:t>
                      </a:r>
                      <a:endParaRPr lang="zh-CN" altLang="en-US" sz="1400" b="0" u="none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74280" y="5476875"/>
            <a:ext cx="388493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注：场地面积以</a:t>
            </a:r>
            <a:r>
              <a:rPr lang="en-US" altLang="zh-CN" sz="1000"/>
              <a:t>Excel</a:t>
            </a:r>
            <a:r>
              <a:rPr lang="zh-CN" altLang="en-US" sz="1000"/>
              <a:t>表格为准</a:t>
            </a:r>
            <a:endParaRPr lang="zh-CN" altLang="en-US" sz="1000"/>
          </a:p>
        </p:txBody>
      </p:sp>
      <p:sp>
        <p:nvSpPr>
          <p:cNvPr id="2" name="文本框 1"/>
          <p:cNvSpPr txBox="1"/>
          <p:nvPr/>
        </p:nvSpPr>
        <p:spPr>
          <a:xfrm>
            <a:off x="7364730" y="3117850"/>
            <a:ext cx="32315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该场地无测绘图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728470"/>
            <a:ext cx="5159375" cy="3649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WPS 演示</Application>
  <PresentationFormat>宽屏</PresentationFormat>
  <Paragraphs>143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帝国广阔</cp:lastModifiedBy>
  <cp:revision>53</cp:revision>
  <dcterms:created xsi:type="dcterms:W3CDTF">2015-05-05T08:02:00Z</dcterms:created>
  <dcterms:modified xsi:type="dcterms:W3CDTF">2021-08-05T08:32:35Z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  <property fmtid="{D5CDD505-2E9C-101B-9397-08002B2CF9AE}" pid="3" name="ICV">
    <vt:lpwstr>01B4B8BD317F41199C19BA4DAB37DAB0</vt:lpwstr>
  </property>
</Properties>
</file>